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85" r:id="rId2"/>
    <p:sldId id="257" r:id="rId3"/>
    <p:sldId id="259" r:id="rId4"/>
    <p:sldId id="343" r:id="rId5"/>
    <p:sldId id="344" r:id="rId6"/>
    <p:sldId id="347" r:id="rId7"/>
    <p:sldId id="348" r:id="rId8"/>
    <p:sldId id="349" r:id="rId9"/>
    <p:sldId id="352" r:id="rId10"/>
    <p:sldId id="339" r:id="rId11"/>
    <p:sldId id="284" r:id="rId12"/>
    <p:sldId id="340" r:id="rId13"/>
    <p:sldId id="350" r:id="rId14"/>
    <p:sldId id="351" r:id="rId15"/>
    <p:sldId id="30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66441-2819-4961-9CB8-535751E08BF9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771F4-968D-4D02-9D1A-F53B8BDAFD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73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54_upr@rosreestr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osreestr.gov.ru/site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k.rosreestr.ru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c.kadastr.ru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c.kadastr.r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37147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Электронные сервисы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Росреестра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3" name="Рисунок 7" descr="01-01 логотип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373216"/>
            <a:ext cx="3109015" cy="128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419056" cy="63408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Online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справочник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04864"/>
            <a:ext cx="576513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403648" y="1052736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Сервис для </a:t>
            </a:r>
            <a:r>
              <a:rPr lang="ru-RU" sz="1600" b="1" dirty="0" smtClean="0">
                <a:solidFill>
                  <a:srgbClr val="002060"/>
                </a:solidFill>
              </a:rPr>
              <a:t>проверки любого объекта недвижимости по </a:t>
            </a:r>
            <a:r>
              <a:rPr lang="ru-RU" sz="1600" b="1" dirty="0" smtClean="0">
                <a:solidFill>
                  <a:srgbClr val="002060"/>
                </a:solidFill>
              </a:rPr>
              <a:t>кадастровому номеру или адресу объекта на предмет ареста, залога, обременения и общих сведений об участке и его </a:t>
            </a:r>
            <a:r>
              <a:rPr lang="ru-RU" sz="1600" b="1" dirty="0" smtClean="0">
                <a:solidFill>
                  <a:srgbClr val="002060"/>
                </a:solidFill>
              </a:rPr>
              <a:t>владельце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правочная онлайн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916832"/>
            <a:ext cx="5489946" cy="4149836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077072"/>
            <a:ext cx="3960440" cy="792088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419056" cy="63408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Online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 справочник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052736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 справочнике можно ознакомиться с последним зарегистрированным правом и/или обременением (ограничением)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427168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Публичная кадастровая карта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223" b="3908"/>
          <a:stretch>
            <a:fillRect/>
          </a:stretch>
        </p:blipFill>
        <p:spPr bwMode="auto">
          <a:xfrm>
            <a:off x="1331640" y="2924944"/>
            <a:ext cx="6939871" cy="366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339752" y="62068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https://pkk.rosreestr.ru/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888395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Пользователи могут узнавать кадастровую стоимость, кадастровые номера объектов недвижимости,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получать сведения о форме собственности, виде разрешенного использования, назначении, площади объектов недвижимости.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Также можно увидеть государственные границы, границы между субъектами РФ, муниципальных образований и населенных пунктов, а также границы зон с особыми условиями использования территории, территориальных и других зон, земельных участков,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а также различные виды объектов недвижимости, контуры зданий, сооружений и объектов незавершенного строительства.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Широкий выбор различных инструментов, настраиваемые слои и ссылки на взаимосвязанные ресурсы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позволяют в интерактивном режиме не только получать общедоступные сведения об объектах из ЕГРН,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но и работать с пространственными данными, измерять расстояния между объектами, определять координаты точки на местности.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Пользователь может распечатать нужный фрагмент с комментариями, а также поделиться ссылкой на него в социальных сетях.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t="4908" b="42331"/>
          <a:stretch>
            <a:fillRect/>
          </a:stretch>
        </p:blipFill>
        <p:spPr bwMode="auto">
          <a:xfrm>
            <a:off x="611560" y="4077072"/>
            <a:ext cx="81724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3568" y="1052736"/>
            <a:ext cx="81369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Позволяет заявителям в удобной, наглядной и максимально доступной форме получить сведения о порядке действий при осуществлении разных видов сделок с недвижимостью, а также процедуры кадастрового учета. В нем описаны типовые ситуации, а также размещены соответствующие формы документов. 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Сначала сервис предложит выбрать объект и операцию, по которым планируется получение запроса. Затем заявителю нужно будет ответить на вопросы анкеты для того, чтобы уточнить информацию. Справа появится полный перечень документов, необходимых для выбранной операции, стоимость и максимальный срок оказания услуги. Список можно распечатать или сохранить.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8003232" cy="86409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Сервис «Жизненные ситуации».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Для чего необходим?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t="4499" b="8793"/>
          <a:stretch>
            <a:fillRect/>
          </a:stretch>
        </p:blipFill>
        <p:spPr bwMode="auto">
          <a:xfrm>
            <a:off x="611560" y="1268760"/>
            <a:ext cx="8159979" cy="419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8003232" cy="86409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«Жизненные ситуации» в помощь заявителям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611560" y="21328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Спасибо за внимание!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4869160"/>
            <a:ext cx="6480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Управление </a:t>
            </a:r>
            <a:r>
              <a:rPr lang="ru-RU" b="1" dirty="0" err="1" smtClean="0">
                <a:solidFill>
                  <a:srgbClr val="002060"/>
                </a:solidFill>
              </a:rPr>
              <a:t>Росреестра</a:t>
            </a:r>
            <a:r>
              <a:rPr lang="ru-RU" b="1" dirty="0" smtClean="0">
                <a:solidFill>
                  <a:srgbClr val="002060"/>
                </a:solidFill>
              </a:rPr>
              <a:t> по Новосибирской области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630091, г. Новосибирск, ул. Державина, д. 28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e-mail: </a:t>
            </a:r>
            <a:r>
              <a:rPr lang="en-US" b="1" dirty="0" smtClean="0">
                <a:solidFill>
                  <a:srgbClr val="002060"/>
                </a:solidFill>
                <a:hlinkClick r:id="rId2"/>
              </a:rPr>
              <a:t>54_upr@rosreestr.ru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Телефон: 8 (383) 227-10-87; 8 (383) 227-10-09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Единый справочный телефон: 8 (800) 100-34-34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397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Официальный сайт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Росреестра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4212" b="5311"/>
          <a:stretch>
            <a:fillRect/>
          </a:stretch>
        </p:blipFill>
        <p:spPr bwMode="auto">
          <a:xfrm>
            <a:off x="467544" y="1484784"/>
            <a:ext cx="8370391" cy="451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908720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3"/>
              </a:rPr>
              <a:t>https://rosreestr.gov.ru/site/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1619672" y="0"/>
            <a:ext cx="6678484" cy="6926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Электронные сервисы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t="4499" b="4908"/>
          <a:stretch>
            <a:fillRect/>
          </a:stretch>
        </p:blipFill>
        <p:spPr bwMode="auto">
          <a:xfrm>
            <a:off x="1259632" y="2983756"/>
            <a:ext cx="66471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71600" y="692696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Это возможность </a:t>
            </a:r>
            <a:r>
              <a:rPr lang="ru-RU" sz="1600" b="1" dirty="0">
                <a:solidFill>
                  <a:srgbClr val="002060"/>
                </a:solidFill>
              </a:rPr>
              <a:t>в электронном виде получить сведения ЕГРН в виде различного рода выписок, запросить информацию об объектах недвижимости посредством доступа к ФГИС ЕГРН либо воспользоваться справочной информацией по объектам недвижимости в режиме </a:t>
            </a:r>
            <a:r>
              <a:rPr lang="ru-RU" sz="1600" b="1" dirty="0" err="1">
                <a:solidFill>
                  <a:srgbClr val="002060"/>
                </a:solidFill>
              </a:rPr>
              <a:t>online</a:t>
            </a:r>
            <a:r>
              <a:rPr lang="ru-RU" sz="1600" b="1" dirty="0">
                <a:solidFill>
                  <a:srgbClr val="002060"/>
                </a:solidFill>
              </a:rPr>
              <a:t>.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Также </a:t>
            </a:r>
            <a:r>
              <a:rPr lang="ru-RU" sz="1600" b="1" dirty="0">
                <a:solidFill>
                  <a:srgbClr val="002060"/>
                </a:solidFill>
              </a:rPr>
              <a:t>на сайте </a:t>
            </a:r>
            <a:r>
              <a:rPr lang="ru-RU" sz="1600" b="1" dirty="0" smtClean="0">
                <a:solidFill>
                  <a:srgbClr val="002060"/>
                </a:solidFill>
              </a:rPr>
              <a:t>Вы можете посмотреть </a:t>
            </a:r>
            <a:r>
              <a:rPr lang="ru-RU" sz="1600" b="1" dirty="0">
                <a:solidFill>
                  <a:srgbClr val="002060"/>
                </a:solidFill>
              </a:rPr>
              <a:t>сведения на Публичной кадастровой карте, подать извещение о продажи доли в праве на недвижимость, получить сведения из фонда данных государственной кадастровой оценки, рассчитать налог на имущество для физических лиц.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0"/>
            <a:ext cx="6851104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Личный кабинет</a:t>
            </a:r>
            <a:endParaRPr lang="ru-RU" sz="3200" b="1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32856"/>
            <a:ext cx="761389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03351" y="658674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3"/>
              </a:rPr>
              <a:t>https://lk.rosreestr.ru/#/services/</a:t>
            </a:r>
            <a:r>
              <a:rPr lang="en-US" b="1" dirty="0" smtClean="0"/>
              <a:t> </a:t>
            </a:r>
            <a:endParaRPr lang="ru-RU" b="1" dirty="0"/>
          </a:p>
        </p:txBody>
      </p:sp>
      <p:sp>
        <p:nvSpPr>
          <p:cNvPr id="2" name="Овал 1"/>
          <p:cNvSpPr/>
          <p:nvPr/>
        </p:nvSpPr>
        <p:spPr>
          <a:xfrm>
            <a:off x="4723631" y="2641873"/>
            <a:ext cx="149349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9710" y="1120173"/>
            <a:ext cx="188122" cy="7379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1196752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</a:t>
            </a:r>
            <a:r>
              <a:rPr lang="ru-RU" sz="1600" b="1" u="sng" dirty="0" smtClean="0">
                <a:solidFill>
                  <a:srgbClr val="002060"/>
                </a:solidFill>
              </a:rPr>
              <a:t>03.06.2020</a:t>
            </a:r>
            <a:r>
              <a:rPr lang="ru-RU" sz="1600" b="1" dirty="0" smtClean="0">
                <a:solidFill>
                  <a:srgbClr val="002060"/>
                </a:solidFill>
              </a:rPr>
              <a:t> подать заявления в электронном виде на кадастровый учет и регистрацию прав возможно только через Личный кабинет </a:t>
            </a:r>
            <a:r>
              <a:rPr lang="ru-RU" sz="1600" b="1" dirty="0" err="1" smtClean="0">
                <a:solidFill>
                  <a:srgbClr val="002060"/>
                </a:solidFill>
              </a:rPr>
              <a:t>Росреестра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7880" y="1085760"/>
            <a:ext cx="188122" cy="737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851104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Личный кабинет</a:t>
            </a:r>
            <a:endParaRPr lang="ru-RU" sz="32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9734" t="4338" r="12787" b="5453"/>
          <a:stretch>
            <a:fillRect/>
          </a:stretch>
        </p:blipFill>
        <p:spPr bwMode="auto">
          <a:xfrm>
            <a:off x="1691680" y="2348880"/>
            <a:ext cx="630549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836712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Для представления документов в </a:t>
            </a:r>
            <a:r>
              <a:rPr lang="ru-RU" sz="1600" b="1" dirty="0" err="1" smtClean="0">
                <a:solidFill>
                  <a:srgbClr val="002060"/>
                </a:solidFill>
              </a:rPr>
              <a:t>Росреестр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</a:rPr>
              <a:t>в</a:t>
            </a:r>
            <a:r>
              <a:rPr lang="ru-RU" sz="1600" b="1" dirty="0" smtClean="0">
                <a:solidFill>
                  <a:srgbClr val="002060"/>
                </a:solidFill>
              </a:rPr>
              <a:t> электронном виде необходимо зарегистрироваться в Личном кабинете, посредством которого возможно представлять документы для проведения государственного кадастрового учета и (или) государственной регистрации прав, исправить ошибки, </a:t>
            </a:r>
            <a:endParaRPr lang="en-US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запросить </a:t>
            </a:r>
            <a:r>
              <a:rPr lang="ru-RU" sz="1600" b="1" dirty="0" smtClean="0">
                <a:solidFill>
                  <a:srgbClr val="002060"/>
                </a:solidFill>
              </a:rPr>
              <a:t>сведения </a:t>
            </a:r>
            <a:r>
              <a:rPr lang="ru-RU" sz="1600" b="1" dirty="0" smtClean="0">
                <a:solidFill>
                  <a:srgbClr val="002060"/>
                </a:solidFill>
              </a:rPr>
              <a:t>ЕГРН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>
          <a:blip r:embed="rId2" cstate="print"/>
          <a:srcRect t="4703" b="4908"/>
          <a:stretch>
            <a:fillRect/>
          </a:stretch>
        </p:blipFill>
        <p:spPr bwMode="auto">
          <a:xfrm>
            <a:off x="1259632" y="2492896"/>
            <a:ext cx="722324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267744" y="62068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3"/>
              </a:rPr>
              <a:t>https://uc.kadastr.ru/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27168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Электронная подпись. Как получить?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20" name="Рисунок 19" descr="эцп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5589240"/>
            <a:ext cx="1008112" cy="10081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1124744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УКЭП – </a:t>
            </a:r>
            <a:r>
              <a:rPr lang="ru-RU" sz="1600" b="1" dirty="0" smtClean="0">
                <a:solidFill>
                  <a:srgbClr val="002060"/>
                </a:solidFill>
              </a:rPr>
              <a:t>аналог собственноручной подписи, имеющий юридическую силу и действительный на всей территории страны.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Получить </a:t>
            </a:r>
            <a:r>
              <a:rPr lang="ru-RU" sz="1600" b="1" dirty="0" smtClean="0">
                <a:solidFill>
                  <a:srgbClr val="FF0000"/>
                </a:solidFill>
              </a:rPr>
              <a:t>сертификат </a:t>
            </a:r>
            <a:r>
              <a:rPr lang="ru-RU" sz="1600" b="1" dirty="0" smtClean="0">
                <a:solidFill>
                  <a:srgbClr val="FF0000"/>
                </a:solidFill>
              </a:rPr>
              <a:t>УКЭП можно </a:t>
            </a:r>
            <a:r>
              <a:rPr lang="ru-RU" sz="1600" b="1" dirty="0" smtClean="0">
                <a:solidFill>
                  <a:srgbClr val="FF0000"/>
                </a:solidFill>
              </a:rPr>
              <a:t>в созданном на базе Федеральной кадастровой палаты </a:t>
            </a:r>
            <a:r>
              <a:rPr lang="ru-RU" sz="1600" b="1" dirty="0" err="1" smtClean="0">
                <a:solidFill>
                  <a:srgbClr val="FF0000"/>
                </a:solidFill>
              </a:rPr>
              <a:t>Росреестра</a:t>
            </a:r>
            <a:r>
              <a:rPr lang="ru-RU" sz="1600" b="1" dirty="0" smtClean="0">
                <a:solidFill>
                  <a:srgbClr val="FF0000"/>
                </a:solidFill>
              </a:rPr>
              <a:t> Удостоверяющем центре.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4499" b="5317"/>
          <a:stretch>
            <a:fillRect/>
          </a:stretch>
        </p:blipFill>
        <p:spPr bwMode="auto">
          <a:xfrm>
            <a:off x="755576" y="1628800"/>
            <a:ext cx="7871312" cy="428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23728" y="908720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3"/>
              </a:rPr>
              <a:t>https://uc.kadastr.ru/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27168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Электронная подпись. Как получить?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9" name="Рисунок 8" descr="эцп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5733256"/>
            <a:ext cx="882402" cy="882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4703" b="5317"/>
          <a:stretch>
            <a:fillRect/>
          </a:stretch>
        </p:blipFill>
        <p:spPr bwMode="auto">
          <a:xfrm>
            <a:off x="611560" y="1124744"/>
            <a:ext cx="8231352" cy="457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27168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Электронная подпись. Как получить?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8" name="Рисунок 7" descr="эц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733256"/>
            <a:ext cx="882402" cy="882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427168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Электронная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подпись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9044" t="4566" r="10863" b="4768"/>
          <a:stretch>
            <a:fillRect/>
          </a:stretch>
        </p:blipFill>
        <p:spPr bwMode="auto">
          <a:xfrm>
            <a:off x="1403648" y="1988840"/>
            <a:ext cx="684076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эц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5661248"/>
            <a:ext cx="1008112" cy="1008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620688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помощью сертификата </a:t>
            </a:r>
            <a:r>
              <a:rPr lang="ru-RU" sz="1600" b="1" dirty="0" smtClean="0">
                <a:solidFill>
                  <a:srgbClr val="002060"/>
                </a:solidFill>
              </a:rPr>
              <a:t>УКЭП можно </a:t>
            </a:r>
            <a:r>
              <a:rPr lang="ru-RU" sz="1600" b="1" dirty="0" smtClean="0">
                <a:solidFill>
                  <a:srgbClr val="002060"/>
                </a:solidFill>
              </a:rPr>
              <a:t>в режиме </a:t>
            </a:r>
            <a:r>
              <a:rPr lang="ru-RU" sz="1600" b="1" dirty="0" err="1" smtClean="0">
                <a:solidFill>
                  <a:srgbClr val="002060"/>
                </a:solidFill>
              </a:rPr>
              <a:t>онлайн</a:t>
            </a:r>
            <a:r>
              <a:rPr lang="ru-RU" sz="1600" b="1" dirty="0" smtClean="0">
                <a:solidFill>
                  <a:srgbClr val="002060"/>
                </a:solidFill>
              </a:rPr>
              <a:t> и не выходя из дома зарегистрировать права собственности на объект недвижимости, получить сведения из ЕГРН, ИНН, заполнить анкету для переоформления паспорта, отследить штрафы ГИБДД, подать заявление для поступления в вуз и получить многие другие государственные </a:t>
            </a:r>
            <a:r>
              <a:rPr lang="ru-RU" sz="1600" b="1" dirty="0" smtClean="0">
                <a:solidFill>
                  <a:srgbClr val="002060"/>
                </a:solidFill>
              </a:rPr>
              <a:t>услуги</a:t>
            </a:r>
            <a:endParaRPr lang="ru-RU" sz="1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осреест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Росреестр</Template>
  <TotalTime>1368</TotalTime>
  <Words>341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Росреестр</vt:lpstr>
      <vt:lpstr>Электронные сервисы Росреестра  </vt:lpstr>
      <vt:lpstr>Официальный сайт Росреестра</vt:lpstr>
      <vt:lpstr>Электронные сервисы</vt:lpstr>
      <vt:lpstr>Личный кабинет</vt:lpstr>
      <vt:lpstr>Личный кабинет</vt:lpstr>
      <vt:lpstr>Электронная подпись. Как получить?</vt:lpstr>
      <vt:lpstr>Электронная подпись. Как получить?</vt:lpstr>
      <vt:lpstr>Электронная подпись. Как получить?</vt:lpstr>
      <vt:lpstr>Электронная подпись</vt:lpstr>
      <vt:lpstr>Online справочник</vt:lpstr>
      <vt:lpstr>Online справочник</vt:lpstr>
      <vt:lpstr>Публичная кадастровая карта</vt:lpstr>
      <vt:lpstr>Сервис «Жизненные ситуации».  Для чего необходим?</vt:lpstr>
      <vt:lpstr>«Жизненные ситуации» в помощь заявителям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Можайцева Анна Николаевна</dc:creator>
  <cp:lastModifiedBy>XTreme.ws</cp:lastModifiedBy>
  <cp:revision>134</cp:revision>
  <dcterms:modified xsi:type="dcterms:W3CDTF">2020-12-02T15:34:27Z</dcterms:modified>
</cp:coreProperties>
</file>